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5" r:id="rId2"/>
    <p:sldId id="332" r:id="rId3"/>
    <p:sldId id="333" r:id="rId4"/>
    <p:sldId id="349" r:id="rId5"/>
    <p:sldId id="340" r:id="rId6"/>
    <p:sldId id="334" r:id="rId7"/>
    <p:sldId id="335" r:id="rId8"/>
    <p:sldId id="362" r:id="rId9"/>
    <p:sldId id="341" r:id="rId10"/>
    <p:sldId id="336" r:id="rId11"/>
    <p:sldId id="337" r:id="rId12"/>
    <p:sldId id="361" r:id="rId13"/>
    <p:sldId id="342" r:id="rId14"/>
    <p:sldId id="338" r:id="rId15"/>
    <p:sldId id="339" r:id="rId16"/>
    <p:sldId id="363" r:id="rId17"/>
    <p:sldId id="343" r:id="rId18"/>
    <p:sldId id="344" r:id="rId19"/>
    <p:sldId id="345" r:id="rId20"/>
    <p:sldId id="346" r:id="rId21"/>
    <p:sldId id="347" r:id="rId22"/>
    <p:sldId id="351" r:id="rId23"/>
    <p:sldId id="352" r:id="rId24"/>
    <p:sldId id="355" r:id="rId25"/>
    <p:sldId id="356" r:id="rId26"/>
    <p:sldId id="354" r:id="rId27"/>
    <p:sldId id="358" r:id="rId28"/>
    <p:sldId id="357" r:id="rId29"/>
    <p:sldId id="359" r:id="rId30"/>
    <p:sldId id="353" r:id="rId31"/>
    <p:sldId id="348" r:id="rId32"/>
    <p:sldId id="360" r:id="rId3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74" autoAdjust="0"/>
    <p:restoredTop sz="86432" autoAdjust="0"/>
  </p:normalViewPr>
  <p:slideViewPr>
    <p:cSldViewPr>
      <p:cViewPr>
        <p:scale>
          <a:sx n="100" d="100"/>
          <a:sy n="100" d="100"/>
        </p:scale>
        <p:origin x="-3786" y="-1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113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592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944E5-7267-49E9-9024-F89C14269E11}" type="datetimeFigureOut">
              <a:rPr lang="nl-NL" smtClean="0"/>
              <a:pPr/>
              <a:t>14-2-2016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616E0-91A4-499E-81B1-0CF0F465E4C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60651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D1AA2-88FB-4D6F-95D1-F27A8A41D388}" type="datetimeFigureOut">
              <a:rPr lang="nl-BE" smtClean="0"/>
              <a:pPr/>
              <a:t>14/02/2016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39C94-657D-4310-B2E0-6C3DD422A53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306701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749249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75191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154412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896110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382961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3278490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3838930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896110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00347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85156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73366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26509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585538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749249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585538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585538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58553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585538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585538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585538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585538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58553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896110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733666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749249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73366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89611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4130154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202706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480101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2896110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144160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A1B99-84F5-4C36-8606-32BA8F34C40F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539A4-BE5C-4556-B3FE-CA45F8A8F1D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1FBB3-3C2F-4361-A4E2-83781D80A4AD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C774-186C-4A9A-B387-95049032E04B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2746F4-B7EE-456A-8608-4F2514D6E6ED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B1D61-3944-4E32-B42C-233FB337F01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26DFA9-8D48-4108-A43F-5050C62615E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AD6D9-997A-4C2D-88B1-26DDCBFD23AD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346FF-8A1E-4061-9458-48799A2923E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F5B2C-5661-4A4D-9960-994ABD45EC7D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DBB31-C37E-4C7A-98F0-3967B82737FA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DA4A2F90-1BB6-42DF-8B3E-05CDF698A67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Nhub/MySensorsGatewa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nl.aliexpress.com/item/V2-4M-4FLASH-NodeMcu-Lua-WIFI-Networking-development-board-Based-ESP8266/32448662166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Nhub/PCB/tree/master/Flamingo%205v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WSNhub/MySensorsGatewa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Nhub/PCB/tree/master/Flamingo%205v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hyperlink" Target="https://github.com/WSNhub/MySensorsGatewa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Nhub/MySensorsGatewa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l.aliexpress.com/item/WeMos-D1-WiFi-uno-based-ESP8266-for-arduino-Compatible/32458787267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enl.ebay.be/itm/381382884053?clk_rvr_id=977239437874&amp;rmvSB=true" TargetMode="External"/><Relationship Id="rId4" Type="http://schemas.openxmlformats.org/officeDocument/2006/relationships/hyperlink" Target="http://www.benl.ebay.be/itm/221949739425?clk_rvr_id=977251000263&amp;rmvSB=tru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Nhub/MySensorsGatewa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l.aliexpress.com/item/ESP8266-ESP-12E-serial-WIFI-Industrial-stable-version-A-full-test-board-Full-IO-leads/32370570377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" dirty="0" smtClean="0">
                <a:solidFill>
                  <a:schemeClr val="bg1"/>
                </a:solidFill>
              </a:rPr>
              <a:t>WSN@work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/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>MQTT client Gateway : 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>from prototyping to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>product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/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sz="1800" dirty="0" smtClean="0">
                <a:solidFill>
                  <a:schemeClr val="bg1"/>
                </a:solidFill>
              </a:rPr>
              <a:t>Peter Van Aken/Alain Maes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nl-BE" sz="2800" i="1" dirty="0" smtClean="0">
              <a:solidFill>
                <a:schemeClr val="bg1"/>
              </a:solidFill>
            </a:endParaRPr>
          </a:p>
          <a:p>
            <a:pPr eaLnBrk="1" hangingPunct="1"/>
            <a:endParaRPr lang="nl-BE" sz="2800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NodeMCU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nl-BE" kern="0" dirty="0" smtClean="0"/>
          </a:p>
          <a:p>
            <a:endParaRPr lang="nl-BE" kern="0" dirty="0" smtClean="0"/>
          </a:p>
          <a:p>
            <a:endParaRPr lang="nl-BE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2" y="1556792"/>
            <a:ext cx="6300192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598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NodeMCU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smtClean="0">
                <a:solidFill>
                  <a:schemeClr val="bg1"/>
                </a:solidFill>
              </a:rPr>
              <a:t>Pro 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Easy to connect to GPIOs via breadboard. No soldering.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USB-serial integrated</a:t>
            </a:r>
          </a:p>
          <a:p>
            <a:r>
              <a:rPr lang="nl-BE" kern="0" dirty="0" smtClean="0">
                <a:solidFill>
                  <a:schemeClr val="bg1"/>
                </a:solidFill>
              </a:rPr>
              <a:t>Con 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No Run/Flash switch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Powering NodeMCU with NRF PA attached gave problems for me (*)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SOIC breakout for ATSHA204</a:t>
            </a:r>
          </a:p>
        </p:txBody>
      </p:sp>
    </p:spTree>
    <p:extLst>
      <p:ext uri="{BB962C8B-B14F-4D97-AF65-F5344CB8AC3E}">
        <p14:creationId xmlns:p14="http://schemas.microsoft.com/office/powerpoint/2010/main" xmlns="" val="12516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err="1" smtClean="0">
                <a:solidFill>
                  <a:schemeClr val="bg1"/>
                </a:solidFill>
              </a:rPr>
              <a:t>NodeMCU</a:t>
            </a:r>
            <a:endParaRPr lang="nl-BE" sz="40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err="1" smtClean="0">
                <a:solidFill>
                  <a:schemeClr val="bg1"/>
                </a:solidFill>
              </a:rPr>
              <a:t>Connection</a:t>
            </a:r>
            <a:endParaRPr lang="nl-BE" kern="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nl-BE" kern="0" dirty="0" smtClean="0">
              <a:solidFill>
                <a:schemeClr val="bg1"/>
              </a:solidFill>
            </a:endParaRPr>
          </a:p>
          <a:p>
            <a:endParaRPr lang="nl-BE" kern="0" dirty="0" smtClean="0">
              <a:solidFill>
                <a:schemeClr val="bg1"/>
              </a:solidFill>
            </a:endParaRPr>
          </a:p>
          <a:p>
            <a:endParaRPr lang="nl-BE" kern="0" dirty="0" smtClean="0">
              <a:solidFill>
                <a:schemeClr val="bg1"/>
              </a:solidFill>
            </a:endParaRPr>
          </a:p>
          <a:p>
            <a:r>
              <a:rPr lang="nl-BE" kern="0" dirty="0" smtClean="0">
                <a:solidFill>
                  <a:schemeClr val="bg1"/>
                </a:solidFill>
              </a:rPr>
              <a:t>Code : </a:t>
            </a:r>
            <a:r>
              <a:rPr lang="nl-BE" sz="2400" kern="0" dirty="0" smtClean="0">
                <a:solidFill>
                  <a:schemeClr val="bg1"/>
                </a:solidFill>
                <a:hlinkClick r:id="rId3"/>
              </a:rPr>
              <a:t>https://github.com/WSNhub/MySensorsGateway</a:t>
            </a:r>
            <a:endParaRPr lang="nl-BE" sz="2400" kern="0" dirty="0" smtClean="0">
              <a:solidFill>
                <a:schemeClr val="bg1"/>
              </a:solidFill>
            </a:endParaRPr>
          </a:p>
          <a:p>
            <a:endParaRPr lang="nl-BE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Tabel 4"/>
          <p:cNvGraphicFramePr>
            <a:graphicFrameLocks noGrp="1"/>
          </p:cNvGraphicFramePr>
          <p:nvPr/>
        </p:nvGraphicFramePr>
        <p:xfrm>
          <a:off x="4000496" y="2071678"/>
          <a:ext cx="1219200" cy="16002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target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Vcc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3v3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CSN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Mosi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Miso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16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NodeMCU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smtClean="0">
                <a:solidFill>
                  <a:schemeClr val="bg1"/>
                </a:solidFill>
              </a:rPr>
              <a:t>Alie :</a:t>
            </a:r>
          </a:p>
          <a:p>
            <a:pPr lvl="1"/>
            <a:r>
              <a:rPr lang="nl-BE" kern="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nl-BE" kern="0" dirty="0" smtClean="0">
                <a:solidFill>
                  <a:schemeClr val="bg1"/>
                </a:solidFill>
                <a:hlinkClick r:id="rId3"/>
              </a:rPr>
              <a:t>nl.aliexpress.com/item/V2-4M-4FLASH-NodeMcu-Lua-WIFI-Networking-development-board-Based-ESP8266/32448662166.html</a:t>
            </a:r>
            <a:endParaRPr lang="nl-BE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79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Full breadboard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nl-BE" kern="0" dirty="0" smtClean="0"/>
          </a:p>
          <a:p>
            <a:endParaRPr lang="nl-BE" kern="0" dirty="0" smtClean="0"/>
          </a:p>
          <a:p>
            <a:endParaRPr lang="nl-BE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3648" y="1417638"/>
            <a:ext cx="6552728" cy="49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028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Full breadboard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smtClean="0">
                <a:solidFill>
                  <a:schemeClr val="bg1"/>
                </a:solidFill>
              </a:rPr>
              <a:t>Pro 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Easy to connect to GPIOs via breadboard, very flexible.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“unlimited” power from supply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Run/Flash switch</a:t>
            </a:r>
          </a:p>
          <a:p>
            <a:r>
              <a:rPr lang="nl-BE" kern="0" dirty="0" smtClean="0">
                <a:solidFill>
                  <a:schemeClr val="bg1"/>
                </a:solidFill>
              </a:rPr>
              <a:t>Con 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Limited soldering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SOIC breakout for ATSHA204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External USB-serial </a:t>
            </a:r>
          </a:p>
        </p:txBody>
      </p:sp>
    </p:spTree>
    <p:extLst>
      <p:ext uri="{BB962C8B-B14F-4D97-AF65-F5344CB8AC3E}">
        <p14:creationId xmlns:p14="http://schemas.microsoft.com/office/powerpoint/2010/main" xmlns="" val="1092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Full </a:t>
            </a:r>
            <a:r>
              <a:rPr lang="nl-BE" sz="4000" dirty="0" err="1" smtClean="0">
                <a:solidFill>
                  <a:schemeClr val="bg1"/>
                </a:solidFill>
              </a:rPr>
              <a:t>breadboard</a:t>
            </a:r>
            <a:endParaRPr lang="nl-BE" sz="40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00034" y="121442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>
              <a:buFontTx/>
              <a:buChar char="•"/>
            </a:pPr>
            <a:r>
              <a:rPr lang="nl-BE" kern="0" dirty="0" err="1" smtClean="0">
                <a:solidFill>
                  <a:schemeClr val="bg1"/>
                </a:solidFill>
              </a:rPr>
              <a:t>Connection</a:t>
            </a:r>
            <a:r>
              <a:rPr lang="nl-BE" kern="0" dirty="0" smtClean="0">
                <a:solidFill>
                  <a:schemeClr val="bg1"/>
                </a:solidFill>
              </a:rPr>
              <a:t> : </a:t>
            </a:r>
            <a:r>
              <a:rPr lang="nl-BE" sz="1600" kern="0" dirty="0" smtClean="0">
                <a:solidFill>
                  <a:schemeClr val="bg1"/>
                </a:solidFill>
                <a:hlinkClick r:id="rId3"/>
              </a:rPr>
              <a:t>https://github.com/WSNhub/PCB/tree/master/Flamingo%205v</a:t>
            </a:r>
            <a:endParaRPr lang="nl-BE" sz="1600" kern="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nl-BE" kern="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nl-BE" kern="0" dirty="0" smtClean="0">
              <a:solidFill>
                <a:schemeClr val="bg1"/>
              </a:solidFill>
            </a:endParaRPr>
          </a:p>
          <a:p>
            <a:endParaRPr lang="nl-BE" kern="0" dirty="0" smtClean="0">
              <a:solidFill>
                <a:schemeClr val="bg1"/>
              </a:solidFill>
            </a:endParaRPr>
          </a:p>
          <a:p>
            <a:endParaRPr lang="nl-BE" kern="0" dirty="0" smtClean="0">
              <a:solidFill>
                <a:schemeClr val="bg1"/>
              </a:solidFill>
            </a:endParaRPr>
          </a:p>
          <a:p>
            <a:endParaRPr lang="nl-BE" kern="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nl-BE" kern="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nl-BE" kern="0" dirty="0" smtClean="0">
              <a:solidFill>
                <a:schemeClr val="bg1"/>
              </a:solidFill>
            </a:endParaRPr>
          </a:p>
          <a:p>
            <a:r>
              <a:rPr lang="nl-BE" kern="0" dirty="0" smtClean="0">
                <a:solidFill>
                  <a:schemeClr val="bg1"/>
                </a:solidFill>
              </a:rPr>
              <a:t>Code : </a:t>
            </a:r>
            <a:r>
              <a:rPr lang="nl-BE" sz="1800" kern="0" dirty="0" smtClean="0">
                <a:solidFill>
                  <a:schemeClr val="bg1"/>
                </a:solidFill>
                <a:hlinkClick r:id="rId4"/>
              </a:rPr>
              <a:t>https://github.com/WSNhub/MySensorsGateway</a:t>
            </a:r>
            <a:endParaRPr lang="nl-BE" sz="1800" kern="0" dirty="0" smtClean="0">
              <a:solidFill>
                <a:schemeClr val="bg1"/>
              </a:solidFill>
            </a:endParaRPr>
          </a:p>
          <a:p>
            <a:endParaRPr lang="nl-BE" kern="0" dirty="0">
              <a:solidFill>
                <a:schemeClr val="bg1"/>
              </a:solidFill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8" y="3571876"/>
            <a:ext cx="3057554" cy="237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282" y="2071678"/>
            <a:ext cx="6043619" cy="222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16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Full breadboard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smtClean="0">
                <a:solidFill>
                  <a:schemeClr val="bg1"/>
                </a:solidFill>
              </a:rPr>
              <a:t>Alie: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ESP12: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Breakout: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USB-serial: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Power supply: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RTC: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OLED: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ATSHA204:</a:t>
            </a:r>
          </a:p>
        </p:txBody>
      </p:sp>
    </p:spTree>
    <p:extLst>
      <p:ext uri="{BB962C8B-B14F-4D97-AF65-F5344CB8AC3E}">
        <p14:creationId xmlns:p14="http://schemas.microsoft.com/office/powerpoint/2010/main" xmlns="" val="30215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Arduino UNO / Ethernet shield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nl-BE" kern="0" dirty="0" smtClean="0"/>
          </a:p>
          <a:p>
            <a:endParaRPr lang="nl-BE" kern="0" dirty="0" smtClean="0"/>
          </a:p>
          <a:p>
            <a:endParaRPr lang="nl-BE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3688" y="1431666"/>
            <a:ext cx="6204181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29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Arduino UNO / Ethernet shield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611560" y="126876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smtClean="0">
                <a:solidFill>
                  <a:schemeClr val="bg1"/>
                </a:solidFill>
              </a:rPr>
              <a:t>Pro 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Easy to connect  (see also Wemos protoshield)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Plug &amp; play</a:t>
            </a:r>
          </a:p>
          <a:p>
            <a:r>
              <a:rPr lang="nl-BE" kern="0" dirty="0" smtClean="0">
                <a:solidFill>
                  <a:schemeClr val="bg1"/>
                </a:solidFill>
              </a:rPr>
              <a:t>Con 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Ethernet connection required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Limited configuration &amp; extention options</a:t>
            </a:r>
          </a:p>
          <a:p>
            <a:pPr lvl="2"/>
            <a:r>
              <a:rPr lang="nl-BE" kern="0" dirty="0" smtClean="0">
                <a:solidFill>
                  <a:schemeClr val="bg1"/>
                </a:solidFill>
              </a:rPr>
              <a:t>Hardcoded settings</a:t>
            </a:r>
          </a:p>
          <a:p>
            <a:pPr lvl="2"/>
            <a:r>
              <a:rPr lang="nl-BE" kern="0" dirty="0" smtClean="0">
                <a:solidFill>
                  <a:schemeClr val="bg1"/>
                </a:solidFill>
              </a:rPr>
              <a:t>Memory footprint &gt; 90 % (on nano 96% !!)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Power consumption ethernet shield</a:t>
            </a:r>
          </a:p>
        </p:txBody>
      </p:sp>
    </p:spTree>
    <p:extLst>
      <p:ext uri="{BB962C8B-B14F-4D97-AF65-F5344CB8AC3E}">
        <p14:creationId xmlns:p14="http://schemas.microsoft.com/office/powerpoint/2010/main" xmlns="" val="22387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Wemos &amp; protoshield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nl-BE" kern="0" dirty="0" smtClean="0"/>
          </a:p>
          <a:p>
            <a:endParaRPr lang="nl-BE" kern="0" dirty="0" smtClean="0"/>
          </a:p>
          <a:p>
            <a:endParaRPr lang="nl-BE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2" y="1549741"/>
            <a:ext cx="5688632" cy="42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09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Arduino UNO / Ethernet shield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smtClean="0">
                <a:solidFill>
                  <a:schemeClr val="bg1"/>
                </a:solidFill>
              </a:rPr>
              <a:t>Alie:</a:t>
            </a:r>
          </a:p>
          <a:p>
            <a:pPr lvl="1"/>
            <a:r>
              <a:rPr lang="nl-BE" kern="0" dirty="0">
                <a:solidFill>
                  <a:schemeClr val="bg1"/>
                </a:solidFill>
              </a:rPr>
              <a:t> Ethernet : </a:t>
            </a:r>
            <a:r>
              <a:rPr lang="nl-BE" sz="1400" kern="0" dirty="0">
                <a:solidFill>
                  <a:schemeClr val="bg1"/>
                </a:solidFill>
              </a:rPr>
              <a:t>http://nl.aliexpress.com/item/</a:t>
            </a:r>
            <a:r>
              <a:rPr lang="nl-BE" sz="1400" kern="0" dirty="0">
                <a:solidFill>
                  <a:srgbClr val="FF0000"/>
                </a:solidFill>
              </a:rPr>
              <a:t>W5100-Ethernet-Shield-for-Arduino-Main-Board-UNO-R3-ATMega-328-1280-MEGA2560</a:t>
            </a:r>
            <a:r>
              <a:rPr lang="nl-BE" sz="1400" kern="0" dirty="0">
                <a:solidFill>
                  <a:schemeClr val="bg1"/>
                </a:solidFill>
              </a:rPr>
              <a:t>-1Pc/32417441214.html?spm=2114.010208.3.28.npM0nn&amp;ws_ab_test=searchweb201556_9,searchweb201644_4_505_506_503_504_301_502_10014_10001_10002_10016_10017_10010_10005_10011_10006_10003_10004_401_10009_10008,searchweb201560_3,searchweb1451318400_-</a:t>
            </a:r>
            <a:r>
              <a:rPr lang="nl-BE" sz="1400" kern="0" dirty="0" smtClean="0">
                <a:solidFill>
                  <a:schemeClr val="bg1"/>
                </a:solidFill>
              </a:rPr>
              <a:t>1,searchweb1451318411_6448&amp;btsid=c4c77b18-21f4-426b-aefa-c9472589e6d0</a:t>
            </a:r>
          </a:p>
          <a:p>
            <a:pPr lvl="1"/>
            <a:endParaRPr lang="nl-BE" sz="1400" kern="0" dirty="0">
              <a:solidFill>
                <a:schemeClr val="bg1"/>
              </a:solidFill>
            </a:endParaRPr>
          </a:p>
          <a:p>
            <a:r>
              <a:rPr lang="nl-BE" sz="1800" kern="0" dirty="0" smtClean="0">
                <a:solidFill>
                  <a:schemeClr val="bg1"/>
                </a:solidFill>
              </a:rPr>
              <a:t>Remark : Ethernet shield 2. (wiznet W5500)</a:t>
            </a:r>
          </a:p>
          <a:p>
            <a:pPr marL="457200" lvl="1" indent="0">
              <a:buNone/>
            </a:pPr>
            <a:endParaRPr lang="nl-BE" sz="1400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60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214290"/>
            <a:ext cx="7772400" cy="1470025"/>
          </a:xfrm>
        </p:spPr>
        <p:txBody>
          <a:bodyPr/>
          <a:lstStyle/>
          <a:p>
            <a:pPr eaLnBrk="1" hangingPunct="1"/>
            <a:r>
              <a:rPr lang="es-ES" dirty="0" smtClean="0">
                <a:solidFill>
                  <a:schemeClr val="bg1"/>
                </a:solidFill>
              </a:rPr>
              <a:t>Product : PEM1</a:t>
            </a:r>
            <a:br>
              <a:rPr lang="es-ES" dirty="0" smtClean="0">
                <a:solidFill>
                  <a:schemeClr val="bg1"/>
                </a:solidFill>
              </a:rPr>
            </a:br>
            <a:endParaRPr lang="es-ES" sz="1800" dirty="0" smtClean="0">
              <a:solidFill>
                <a:schemeClr val="bg1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nl-BE" sz="2800" i="1" dirty="0" smtClean="0">
              <a:solidFill>
                <a:schemeClr val="bg1"/>
              </a:solidFill>
            </a:endParaRPr>
          </a:p>
          <a:p>
            <a:pPr eaLnBrk="1" hangingPunct="1"/>
            <a:endParaRPr lang="nl-BE" sz="2800" i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1500174"/>
            <a:ext cx="3868223" cy="515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 rot="19275801">
            <a:off x="3885165" y="1906180"/>
            <a:ext cx="4536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dirty="0" err="1" smtClean="0">
                <a:solidFill>
                  <a:schemeClr val="bg1"/>
                </a:solidFill>
              </a:rPr>
              <a:t>cost</a:t>
            </a:r>
            <a:r>
              <a:rPr lang="nl-BE" sz="4400" dirty="0" smtClean="0">
                <a:solidFill>
                  <a:schemeClr val="bg1"/>
                </a:solidFill>
              </a:rPr>
              <a:t>  : +/- 15€</a:t>
            </a:r>
            <a:endParaRPr lang="nl-BE" sz="4400" dirty="0">
              <a:solidFill>
                <a:schemeClr val="bg1"/>
              </a:solidFill>
            </a:endParaRPr>
          </a:p>
        </p:txBody>
      </p:sp>
      <p:cxnSp>
        <p:nvCxnSpPr>
          <p:cNvPr id="7" name="Rechte verbindingslijn met pijl 6"/>
          <p:cNvCxnSpPr/>
          <p:nvPr/>
        </p:nvCxnSpPr>
        <p:spPr>
          <a:xfrm>
            <a:off x="2857488" y="5500702"/>
            <a:ext cx="1214446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1714480" y="528638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solidFill>
                  <a:schemeClr val="bg1">
                    <a:lumMod val="95000"/>
                  </a:schemeClr>
                </a:solidFill>
              </a:rPr>
              <a:t>full power</a:t>
            </a:r>
            <a:endParaRPr lang="nl-B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Rechte verbindingslijn met pijl 11"/>
          <p:cNvCxnSpPr/>
          <p:nvPr/>
        </p:nvCxnSpPr>
        <p:spPr>
          <a:xfrm>
            <a:off x="2714612" y="4572008"/>
            <a:ext cx="1214446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857224" y="435769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solidFill>
                  <a:schemeClr val="bg1">
                    <a:lumMod val="95000"/>
                  </a:schemeClr>
                </a:solidFill>
              </a:rPr>
              <a:t>Is 3v3 present ?</a:t>
            </a:r>
            <a:endParaRPr lang="nl-B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4" name="Rechte verbindingslijn met pijl 13"/>
          <p:cNvCxnSpPr/>
          <p:nvPr/>
        </p:nvCxnSpPr>
        <p:spPr>
          <a:xfrm rot="10800000" flipV="1">
            <a:off x="4572000" y="3929066"/>
            <a:ext cx="1000132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5643570" y="357187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>
                <a:solidFill>
                  <a:schemeClr val="bg1">
                    <a:lumMod val="95000"/>
                  </a:schemeClr>
                </a:solidFill>
              </a:rPr>
              <a:t>Paperclip-reset</a:t>
            </a:r>
            <a:endParaRPr lang="nl-B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Rechte verbindingslijn met pijl 16"/>
          <p:cNvCxnSpPr/>
          <p:nvPr/>
        </p:nvCxnSpPr>
        <p:spPr>
          <a:xfrm>
            <a:off x="2428860" y="2000240"/>
            <a:ext cx="1214446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928662" y="171448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>
                <a:solidFill>
                  <a:schemeClr val="bg1">
                    <a:lumMod val="95000"/>
                  </a:schemeClr>
                </a:solidFill>
              </a:rPr>
              <a:t>Amplified</a:t>
            </a:r>
            <a:r>
              <a:rPr lang="nl-BE" dirty="0" smtClean="0">
                <a:solidFill>
                  <a:schemeClr val="bg1">
                    <a:lumMod val="95000"/>
                  </a:schemeClr>
                </a:solidFill>
              </a:rPr>
              <a:t> RF</a:t>
            </a:r>
            <a:endParaRPr lang="nl-B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Rechte verbindingslijn met pijl 18"/>
          <p:cNvCxnSpPr/>
          <p:nvPr/>
        </p:nvCxnSpPr>
        <p:spPr>
          <a:xfrm rot="10800000" flipV="1">
            <a:off x="4857752" y="5143512"/>
            <a:ext cx="857256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0"/>
          <p:cNvSpPr txBox="1"/>
          <p:nvPr/>
        </p:nvSpPr>
        <p:spPr>
          <a:xfrm>
            <a:off x="5786446" y="478632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>
                <a:solidFill>
                  <a:schemeClr val="bg1">
                    <a:lumMod val="95000"/>
                  </a:schemeClr>
                </a:solidFill>
              </a:rPr>
              <a:t>Embedded</a:t>
            </a:r>
            <a:r>
              <a:rPr lang="nl-BE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BE" dirty="0" err="1" smtClean="0">
                <a:solidFill>
                  <a:schemeClr val="bg1">
                    <a:lumMod val="95000"/>
                  </a:schemeClr>
                </a:solidFill>
              </a:rPr>
              <a:t>Wifi</a:t>
            </a:r>
            <a:endParaRPr lang="nl-B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Rechte verbindingslijn met pijl 21"/>
          <p:cNvCxnSpPr/>
          <p:nvPr/>
        </p:nvCxnSpPr>
        <p:spPr>
          <a:xfrm>
            <a:off x="2000232" y="2786058"/>
            <a:ext cx="1714512" cy="1143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71406" y="2428868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nl-BE" dirty="0" err="1" smtClean="0">
                <a:solidFill>
                  <a:schemeClr val="bg1">
                    <a:lumMod val="95000"/>
                  </a:schemeClr>
                </a:solidFill>
              </a:rPr>
              <a:t>cable-bend-protection</a:t>
            </a:r>
            <a:r>
              <a:rPr lang="nl-BE" dirty="0" smtClean="0">
                <a:solidFill>
                  <a:schemeClr val="bg1">
                    <a:lumMod val="95000"/>
                  </a:schemeClr>
                </a:solidFill>
              </a:rPr>
              <a:t>”</a:t>
            </a:r>
            <a:endParaRPr lang="nl-B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2" y="2857496"/>
            <a:ext cx="910817" cy="121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PEM 1 : </a:t>
            </a:r>
            <a:r>
              <a:rPr lang="nl-BE" sz="4000" dirty="0" err="1" smtClean="0">
                <a:solidFill>
                  <a:schemeClr val="bg1"/>
                </a:solidFill>
              </a:rPr>
              <a:t>assembly</a:t>
            </a:r>
            <a:endParaRPr lang="nl-BE" sz="40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800" kern="0" dirty="0" smtClean="0">
                <a:solidFill>
                  <a:schemeClr val="bg1"/>
                </a:solidFill>
              </a:rPr>
              <a:t>PCB (</a:t>
            </a:r>
            <a:r>
              <a:rPr lang="nl-BE" sz="1800" kern="0" dirty="0" err="1" smtClean="0">
                <a:solidFill>
                  <a:schemeClr val="bg1"/>
                </a:solidFill>
              </a:rPr>
              <a:t>CadSoft</a:t>
            </a:r>
            <a:r>
              <a:rPr lang="nl-BE" sz="1800" kern="0" dirty="0" smtClean="0">
                <a:solidFill>
                  <a:schemeClr val="bg1"/>
                </a:solidFill>
              </a:rPr>
              <a:t> </a:t>
            </a:r>
            <a:r>
              <a:rPr lang="nl-BE" sz="1800" kern="0" dirty="0" err="1" smtClean="0">
                <a:solidFill>
                  <a:schemeClr val="bg1"/>
                </a:solidFill>
              </a:rPr>
              <a:t>Eagle</a:t>
            </a:r>
            <a:r>
              <a:rPr lang="nl-BE" sz="1800" kern="0" dirty="0" smtClean="0">
                <a:solidFill>
                  <a:schemeClr val="bg1"/>
                </a:solidFill>
              </a:rPr>
              <a:t>) :</a:t>
            </a:r>
          </a:p>
          <a:p>
            <a:pPr lvl="1"/>
            <a:r>
              <a:rPr lang="nl-BE" sz="1400" kern="0" dirty="0" smtClean="0">
                <a:solidFill>
                  <a:schemeClr val="bg1"/>
                </a:solidFill>
                <a:hlinkClick r:id="rId3"/>
              </a:rPr>
              <a:t>https://github.com/WSNhub/PCB/tree/master/Flamingo%205v</a:t>
            </a:r>
            <a:endParaRPr lang="nl-BE" sz="1400" kern="0" dirty="0" smtClean="0">
              <a:solidFill>
                <a:schemeClr val="bg1"/>
              </a:solidFill>
            </a:endParaRPr>
          </a:p>
          <a:p>
            <a:pPr lvl="1"/>
            <a:endParaRPr lang="nl-BE" sz="1400" kern="0" dirty="0" smtClean="0">
              <a:solidFill>
                <a:schemeClr val="bg1"/>
              </a:solidFill>
            </a:endParaRPr>
          </a:p>
          <a:p>
            <a:pPr lvl="1"/>
            <a:endParaRPr lang="nl-BE" sz="1400" kern="0" dirty="0" smtClean="0">
              <a:solidFill>
                <a:schemeClr val="bg1"/>
              </a:solidFill>
            </a:endParaRPr>
          </a:p>
          <a:p>
            <a:r>
              <a:rPr lang="nl-BE" sz="1800" kern="0" dirty="0" smtClean="0">
                <a:solidFill>
                  <a:schemeClr val="bg1"/>
                </a:solidFill>
              </a:rPr>
              <a:t>Code :</a:t>
            </a:r>
          </a:p>
          <a:p>
            <a:pPr lvl="1"/>
            <a:r>
              <a:rPr lang="nl-BE" sz="1400" kern="0" dirty="0" smtClean="0">
                <a:solidFill>
                  <a:schemeClr val="bg1"/>
                </a:solidFill>
                <a:hlinkClick r:id="rId4"/>
              </a:rPr>
              <a:t>https://github.com/WSNhub/MySensorsGateway</a:t>
            </a:r>
            <a:endParaRPr lang="nl-BE" sz="1400" kern="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nl-BE" sz="1400" kern="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nl-BE" sz="1400" kern="0" dirty="0" smtClean="0">
              <a:solidFill>
                <a:schemeClr val="bg1"/>
              </a:solidFill>
            </a:endParaRPr>
          </a:p>
          <a:p>
            <a:r>
              <a:rPr lang="nl-BE" sz="1800" kern="0" dirty="0" smtClean="0">
                <a:solidFill>
                  <a:schemeClr val="bg1"/>
                </a:solidFill>
              </a:rPr>
              <a:t>Product &amp; </a:t>
            </a:r>
            <a:r>
              <a:rPr lang="nl-BE" sz="1800" kern="0" dirty="0" err="1" smtClean="0">
                <a:solidFill>
                  <a:schemeClr val="bg1"/>
                </a:solidFill>
              </a:rPr>
              <a:t>Assembly</a:t>
            </a:r>
            <a:r>
              <a:rPr lang="nl-BE" sz="1800" kern="0" dirty="0" smtClean="0">
                <a:solidFill>
                  <a:schemeClr val="bg1"/>
                </a:solidFill>
              </a:rPr>
              <a:t> :</a:t>
            </a:r>
          </a:p>
          <a:p>
            <a:pPr lvl="1">
              <a:buNone/>
            </a:pPr>
            <a:r>
              <a:rPr lang="nl-BE" sz="1400" kern="0" dirty="0" smtClean="0">
                <a:solidFill>
                  <a:schemeClr val="bg1"/>
                </a:solidFill>
              </a:rPr>
              <a:t>     Hubo (14,95€) </a:t>
            </a:r>
            <a:r>
              <a:rPr lang="nl-BE" sz="800" kern="0" dirty="0" smtClean="0">
                <a:solidFill>
                  <a:schemeClr val="bg1"/>
                </a:solidFill>
              </a:rPr>
              <a:t>(20/12/2015)  </a:t>
            </a:r>
          </a:p>
          <a:p>
            <a:pPr lvl="1"/>
            <a:endParaRPr lang="nl-BE" sz="1400" kern="0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nl-BE" sz="1400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</p:txBody>
      </p:sp>
      <p:sp>
        <p:nvSpPr>
          <p:cNvPr id="17410" name="AutoShape 2" descr="Afbeeldingsresultaat voor flamingo FA500s/3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7412" name="AutoShape 4" descr="Afbeeldingsresultaat voor flamingo FA500s/3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7414" name="Picture 6" descr="http://promyczek-lowicz.pl/environment/cache/images/300_300_productGfx_d6d6f95d94885c564c8e29a8c8baff0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8992" y="3429000"/>
            <a:ext cx="2857500" cy="2857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660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PEM 1 : </a:t>
            </a:r>
            <a:r>
              <a:rPr lang="nl-BE" sz="4000" dirty="0" err="1" smtClean="0">
                <a:solidFill>
                  <a:schemeClr val="bg1"/>
                </a:solidFill>
              </a:rPr>
              <a:t>assembly</a:t>
            </a:r>
            <a:endParaRPr lang="nl-BE" sz="40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endParaRPr lang="nl-BE" sz="1400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1643050"/>
            <a:ext cx="3500462" cy="4667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972800" y="-8229600"/>
            <a:ext cx="3108960" cy="233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10" y="2357430"/>
            <a:ext cx="400052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660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PEM 1 : </a:t>
            </a:r>
            <a:r>
              <a:rPr lang="nl-BE" sz="4000" dirty="0" err="1" smtClean="0">
                <a:solidFill>
                  <a:schemeClr val="bg1"/>
                </a:solidFill>
              </a:rPr>
              <a:t>assembly</a:t>
            </a:r>
            <a:endParaRPr lang="nl-BE" sz="40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endParaRPr lang="nl-BE" sz="1400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972800" y="-8229600"/>
            <a:ext cx="3108960" cy="233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1285860"/>
            <a:ext cx="273250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72132" y="1285860"/>
            <a:ext cx="3161131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1802" y="3000372"/>
            <a:ext cx="2688910" cy="358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660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PEM 1 : </a:t>
            </a:r>
            <a:r>
              <a:rPr lang="nl-BE" sz="4000" dirty="0" err="1" smtClean="0">
                <a:solidFill>
                  <a:schemeClr val="bg1"/>
                </a:solidFill>
              </a:rPr>
              <a:t>assembly</a:t>
            </a:r>
            <a:endParaRPr lang="nl-BE" sz="40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endParaRPr lang="nl-BE" sz="1400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972800" y="-8229600"/>
            <a:ext cx="3108960" cy="233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1500174"/>
            <a:ext cx="3482603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9190" y="1500174"/>
            <a:ext cx="3500462" cy="4667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660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PEM 1 : </a:t>
            </a:r>
            <a:r>
              <a:rPr lang="nl-BE" sz="4000" dirty="0" err="1" smtClean="0">
                <a:solidFill>
                  <a:schemeClr val="bg1"/>
                </a:solidFill>
              </a:rPr>
              <a:t>assembly</a:t>
            </a:r>
            <a:endParaRPr lang="nl-BE" sz="40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endParaRPr lang="nl-BE" sz="1400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972800" y="-8229600"/>
            <a:ext cx="3108960" cy="233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4414" y="1571612"/>
            <a:ext cx="3071834" cy="4095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1571612"/>
            <a:ext cx="3071834" cy="4095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660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PEM 1 : </a:t>
            </a:r>
            <a:r>
              <a:rPr lang="nl-BE" sz="4000" dirty="0" err="1" smtClean="0">
                <a:solidFill>
                  <a:schemeClr val="bg1"/>
                </a:solidFill>
              </a:rPr>
              <a:t>assembly</a:t>
            </a:r>
            <a:endParaRPr lang="nl-BE" sz="40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endParaRPr lang="nl-BE" sz="1400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972800" y="-8229600"/>
            <a:ext cx="3108960" cy="233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1357298"/>
            <a:ext cx="3714744" cy="4952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6" y="1357298"/>
            <a:ext cx="3714776" cy="495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vak 6"/>
          <p:cNvSpPr txBox="1"/>
          <p:nvPr/>
        </p:nvSpPr>
        <p:spPr>
          <a:xfrm>
            <a:off x="3357554" y="3143248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Slow blow </a:t>
            </a:r>
            <a:br>
              <a:rPr lang="nl-BE" dirty="0" smtClean="0"/>
            </a:br>
            <a:r>
              <a:rPr lang="nl-BE" dirty="0" err="1" smtClean="0"/>
              <a:t>fuse</a:t>
            </a:r>
            <a:r>
              <a:rPr lang="nl-BE" dirty="0" smtClean="0"/>
              <a:t> 250v</a:t>
            </a:r>
            <a:endParaRPr lang="nl-BE" dirty="0"/>
          </a:p>
        </p:txBody>
      </p:sp>
      <p:cxnSp>
        <p:nvCxnSpPr>
          <p:cNvPr id="9" name="Rechte verbindingslijn met pijl 8"/>
          <p:cNvCxnSpPr>
            <a:stCxn id="7" idx="1"/>
          </p:cNvCxnSpPr>
          <p:nvPr/>
        </p:nvCxnSpPr>
        <p:spPr>
          <a:xfrm rot="10800000" flipV="1">
            <a:off x="3071802" y="3466414"/>
            <a:ext cx="285752" cy="496676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>
            <a:off x="4500562" y="3500438"/>
            <a:ext cx="2214578" cy="78581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2" name="AutoShape 4" descr="Afbeeldingsresultaat voor danger liv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4" name="Picture 5" descr="Afbeeldingsresultaat voor danger liv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0892" y="500042"/>
            <a:ext cx="1905000" cy="1905000"/>
          </a:xfrm>
          <a:prstGeom prst="rect">
            <a:avLst/>
          </a:prstGeom>
          <a:noFill/>
        </p:spPr>
      </p:pic>
      <p:cxnSp>
        <p:nvCxnSpPr>
          <p:cNvPr id="15" name="Rechte verbindingslijn met pijl 14"/>
          <p:cNvCxnSpPr/>
          <p:nvPr/>
        </p:nvCxnSpPr>
        <p:spPr>
          <a:xfrm rot="5400000">
            <a:off x="6788273" y="2427173"/>
            <a:ext cx="1068180" cy="92869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785786" y="6143644"/>
            <a:ext cx="371477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000" dirty="0" smtClean="0"/>
              <a:t>220v </a:t>
            </a:r>
            <a:r>
              <a:rPr lang="nl-BE" sz="2000" dirty="0" err="1" smtClean="0"/>
              <a:t>not</a:t>
            </a:r>
            <a:r>
              <a:rPr lang="nl-BE" sz="2000" dirty="0" smtClean="0"/>
              <a:t> </a:t>
            </a:r>
            <a:r>
              <a:rPr lang="nl-BE" sz="2000" dirty="0" err="1" smtClean="0"/>
              <a:t>exposed</a:t>
            </a:r>
            <a:r>
              <a:rPr lang="nl-BE" sz="2000" dirty="0" smtClean="0"/>
              <a:t> to PCB top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xmlns="" val="6660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PEM 1 : </a:t>
            </a:r>
            <a:r>
              <a:rPr lang="nl-BE" sz="4000" dirty="0" err="1" smtClean="0">
                <a:solidFill>
                  <a:schemeClr val="bg1"/>
                </a:solidFill>
              </a:rPr>
              <a:t>assembly</a:t>
            </a:r>
            <a:endParaRPr lang="nl-BE" sz="40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endParaRPr lang="nl-BE" sz="1400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972800" y="-8229600"/>
            <a:ext cx="3108960" cy="233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976" y="1785926"/>
            <a:ext cx="3161132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9190" y="1785926"/>
            <a:ext cx="321471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660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PEM 1 : </a:t>
            </a:r>
            <a:r>
              <a:rPr lang="nl-BE" sz="4000" dirty="0" err="1" smtClean="0">
                <a:solidFill>
                  <a:schemeClr val="bg1"/>
                </a:solidFill>
              </a:rPr>
              <a:t>assembly</a:t>
            </a:r>
            <a:endParaRPr lang="nl-BE" sz="40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endParaRPr lang="nl-BE" sz="1400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972800" y="-8229600"/>
            <a:ext cx="3108960" cy="233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1571612"/>
            <a:ext cx="6143668" cy="4607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8"/>
          <p:cNvSpPr txBox="1"/>
          <p:nvPr/>
        </p:nvSpPr>
        <p:spPr>
          <a:xfrm>
            <a:off x="1643042" y="5214950"/>
            <a:ext cx="614366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nl-BE" sz="2800" dirty="0" err="1" smtClean="0"/>
              <a:t>One</a:t>
            </a:r>
            <a:r>
              <a:rPr lang="nl-BE" sz="2800" dirty="0" smtClean="0"/>
              <a:t> time </a:t>
            </a:r>
            <a:r>
              <a:rPr lang="nl-BE" sz="2800" dirty="0" err="1" smtClean="0"/>
              <a:t>OTA-capable</a:t>
            </a:r>
            <a:r>
              <a:rPr lang="nl-BE" sz="2800" dirty="0" smtClean="0"/>
              <a:t> </a:t>
            </a:r>
            <a:r>
              <a:rPr lang="nl-BE" sz="2800" dirty="0" err="1" smtClean="0"/>
              <a:t>firmware</a:t>
            </a:r>
            <a:r>
              <a:rPr lang="nl-BE" sz="2800" dirty="0" smtClean="0"/>
              <a:t> flash</a:t>
            </a:r>
            <a:endParaRPr lang="nl-BE" sz="2800" dirty="0"/>
          </a:p>
        </p:txBody>
      </p:sp>
      <p:pic>
        <p:nvPicPr>
          <p:cNvPr id="10" name="Picture 5" descr="Afbeeldingsresultaat voor danger liv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72330" y="92867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660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Wemos &amp; protoshield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smtClean="0">
                <a:solidFill>
                  <a:schemeClr val="bg1"/>
                </a:solidFill>
              </a:rPr>
              <a:t>Pro 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LDO can power for NRF with PA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Integrated serial-(micro)USB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Easy access to GPIO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Arduino (proto)shield compatible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SOIC footprint for ATSHA204</a:t>
            </a:r>
          </a:p>
          <a:p>
            <a:r>
              <a:rPr lang="nl-BE" kern="0" dirty="0" smtClean="0">
                <a:solidFill>
                  <a:schemeClr val="bg1"/>
                </a:solidFill>
              </a:rPr>
              <a:t>Con 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A bit of soldering when using shield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No run/flash switch (stability test)</a:t>
            </a:r>
            <a:endParaRPr lang="nl-B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6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PEM 1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71472" y="114298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2000" kern="0" dirty="0" smtClean="0">
                <a:solidFill>
                  <a:schemeClr val="bg1"/>
                </a:solidFill>
              </a:rPr>
              <a:t>Pro :</a:t>
            </a:r>
          </a:p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flexible</a:t>
            </a:r>
            <a:r>
              <a:rPr lang="nl-BE" sz="2000" kern="0" dirty="0" smtClean="0">
                <a:solidFill>
                  <a:schemeClr val="bg1"/>
                </a:solidFill>
              </a:rPr>
              <a:t> to </a:t>
            </a:r>
            <a:r>
              <a:rPr lang="nl-BE" sz="2000" kern="0" dirty="0" err="1" smtClean="0">
                <a:solidFill>
                  <a:schemeClr val="bg1"/>
                </a:solidFill>
              </a:rPr>
              <a:t>install</a:t>
            </a:r>
            <a:r>
              <a:rPr lang="nl-BE" sz="2000" kern="0" dirty="0" smtClean="0">
                <a:solidFill>
                  <a:schemeClr val="bg1"/>
                </a:solidFill>
              </a:rPr>
              <a:t> : </a:t>
            </a:r>
            <a:r>
              <a:rPr lang="nl-BE" sz="2000" kern="0" dirty="0" err="1" smtClean="0">
                <a:solidFill>
                  <a:schemeClr val="bg1"/>
                </a:solidFill>
              </a:rPr>
              <a:t>wireless</a:t>
            </a:r>
            <a:endParaRPr lang="nl-BE" sz="2000" kern="0" dirty="0" smtClean="0">
              <a:solidFill>
                <a:schemeClr val="bg1"/>
              </a:solidFill>
            </a:endParaRPr>
          </a:p>
          <a:p>
            <a:pPr lvl="1"/>
            <a:r>
              <a:rPr lang="nl-BE" sz="2000" kern="0" dirty="0" smtClean="0">
                <a:solidFill>
                  <a:schemeClr val="bg1"/>
                </a:solidFill>
              </a:rPr>
              <a:t>power </a:t>
            </a:r>
            <a:r>
              <a:rPr lang="nl-BE" sz="2000" kern="0" dirty="0" err="1" smtClean="0">
                <a:solidFill>
                  <a:schemeClr val="bg1"/>
                </a:solidFill>
              </a:rPr>
              <a:t>socket</a:t>
            </a:r>
            <a:r>
              <a:rPr lang="nl-BE" sz="2000" kern="0" dirty="0" smtClean="0">
                <a:solidFill>
                  <a:schemeClr val="bg1"/>
                </a:solidFill>
              </a:rPr>
              <a:t> </a:t>
            </a:r>
            <a:r>
              <a:rPr lang="nl-BE" sz="2000" kern="0" dirty="0" err="1" smtClean="0">
                <a:solidFill>
                  <a:schemeClr val="bg1"/>
                </a:solidFill>
              </a:rPr>
              <a:t>remains</a:t>
            </a:r>
            <a:r>
              <a:rPr lang="nl-BE" sz="2000" kern="0" dirty="0" smtClean="0">
                <a:solidFill>
                  <a:schemeClr val="bg1"/>
                </a:solidFill>
              </a:rPr>
              <a:t> </a:t>
            </a:r>
            <a:r>
              <a:rPr lang="nl-BE" sz="2000" kern="0" dirty="0" err="1" smtClean="0">
                <a:solidFill>
                  <a:schemeClr val="bg1"/>
                </a:solidFill>
              </a:rPr>
              <a:t>usable</a:t>
            </a:r>
            <a:endParaRPr lang="nl-BE" sz="2000" kern="0" dirty="0" smtClean="0">
              <a:solidFill>
                <a:schemeClr val="bg1"/>
              </a:solidFill>
            </a:endParaRPr>
          </a:p>
          <a:p>
            <a:pPr lvl="1"/>
            <a:r>
              <a:rPr lang="nl-BE" sz="2000" kern="0" dirty="0" smtClean="0">
                <a:solidFill>
                  <a:schemeClr val="bg1"/>
                </a:solidFill>
              </a:rPr>
              <a:t>power : &lt;= 1W</a:t>
            </a:r>
          </a:p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highly</a:t>
            </a:r>
            <a:r>
              <a:rPr lang="nl-BE" sz="2000" kern="0" dirty="0" smtClean="0">
                <a:solidFill>
                  <a:schemeClr val="bg1"/>
                </a:solidFill>
              </a:rPr>
              <a:t> </a:t>
            </a:r>
            <a:r>
              <a:rPr lang="nl-BE" sz="2000" kern="0" dirty="0" err="1" smtClean="0">
                <a:solidFill>
                  <a:schemeClr val="bg1"/>
                </a:solidFill>
              </a:rPr>
              <a:t>configurable</a:t>
            </a:r>
            <a:r>
              <a:rPr lang="nl-BE" sz="2000" kern="0" dirty="0" smtClean="0">
                <a:solidFill>
                  <a:schemeClr val="bg1"/>
                </a:solidFill>
              </a:rPr>
              <a:t> (http/</a:t>
            </a:r>
            <a:r>
              <a:rPr lang="nl-BE" sz="2000" kern="0" dirty="0" err="1" smtClean="0">
                <a:solidFill>
                  <a:schemeClr val="bg1"/>
                </a:solidFill>
              </a:rPr>
              <a:t>telnet</a:t>
            </a:r>
            <a:r>
              <a:rPr lang="nl-BE" sz="2000" kern="0" dirty="0" smtClean="0">
                <a:solidFill>
                  <a:schemeClr val="bg1"/>
                </a:solidFill>
              </a:rPr>
              <a:t>/FTP)</a:t>
            </a:r>
          </a:p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small</a:t>
            </a:r>
            <a:r>
              <a:rPr lang="nl-BE" sz="2000" kern="0" dirty="0" smtClean="0">
                <a:solidFill>
                  <a:schemeClr val="bg1"/>
                </a:solidFill>
              </a:rPr>
              <a:t> PCB (47mmx47mm) = </a:t>
            </a:r>
            <a:r>
              <a:rPr lang="nl-BE" sz="2000" kern="0" dirty="0" err="1" smtClean="0">
                <a:solidFill>
                  <a:schemeClr val="bg1"/>
                </a:solidFill>
              </a:rPr>
              <a:t>cheap</a:t>
            </a:r>
            <a:endParaRPr lang="nl-BE" sz="2000" kern="0" dirty="0" smtClean="0">
              <a:solidFill>
                <a:schemeClr val="bg1"/>
              </a:solidFill>
            </a:endParaRPr>
          </a:p>
          <a:p>
            <a:pPr lvl="1"/>
            <a:r>
              <a:rPr lang="nl-BE" sz="2000" kern="0" dirty="0" smtClean="0">
                <a:solidFill>
                  <a:schemeClr val="bg1"/>
                </a:solidFill>
              </a:rPr>
              <a:t>OTA </a:t>
            </a:r>
            <a:r>
              <a:rPr lang="nl-BE" sz="2000" kern="0" dirty="0" err="1" smtClean="0">
                <a:solidFill>
                  <a:schemeClr val="bg1"/>
                </a:solidFill>
              </a:rPr>
              <a:t>firmware</a:t>
            </a:r>
            <a:r>
              <a:rPr lang="nl-BE" sz="2000" kern="0" dirty="0" smtClean="0">
                <a:solidFill>
                  <a:schemeClr val="bg1"/>
                </a:solidFill>
              </a:rPr>
              <a:t> </a:t>
            </a:r>
            <a:r>
              <a:rPr lang="nl-BE" sz="2000" kern="0" dirty="0" err="1" smtClean="0">
                <a:solidFill>
                  <a:schemeClr val="bg1"/>
                </a:solidFill>
              </a:rPr>
              <a:t>capable</a:t>
            </a:r>
            <a:endParaRPr lang="nl-BE" sz="2000" kern="0" dirty="0" smtClean="0">
              <a:solidFill>
                <a:schemeClr val="bg1"/>
              </a:solidFill>
            </a:endParaRPr>
          </a:p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r</a:t>
            </a:r>
            <a:r>
              <a:rPr lang="nl-BE" sz="2000" kern="0" dirty="0" err="1" smtClean="0">
                <a:solidFill>
                  <a:schemeClr val="bg1"/>
                </a:solidFill>
              </a:rPr>
              <a:t>eal-time</a:t>
            </a:r>
            <a:r>
              <a:rPr lang="nl-BE" sz="2000" kern="0" dirty="0" smtClean="0">
                <a:solidFill>
                  <a:schemeClr val="bg1"/>
                </a:solidFill>
              </a:rPr>
              <a:t> system </a:t>
            </a:r>
            <a:r>
              <a:rPr lang="nl-BE" sz="2000" kern="0" dirty="0" err="1" smtClean="0">
                <a:solidFill>
                  <a:schemeClr val="bg1"/>
                </a:solidFill>
              </a:rPr>
              <a:t>diagnostics</a:t>
            </a:r>
            <a:r>
              <a:rPr lang="nl-BE" sz="2000" kern="0" dirty="0" smtClean="0">
                <a:solidFill>
                  <a:schemeClr val="bg1"/>
                </a:solidFill>
              </a:rPr>
              <a:t> : </a:t>
            </a:r>
            <a:r>
              <a:rPr lang="nl-BE" sz="2000" kern="0" dirty="0" err="1" smtClean="0">
                <a:solidFill>
                  <a:schemeClr val="bg1"/>
                </a:solidFill>
              </a:rPr>
              <a:t>heap</a:t>
            </a:r>
            <a:r>
              <a:rPr lang="nl-BE" sz="2000" kern="0" dirty="0" smtClean="0">
                <a:solidFill>
                  <a:schemeClr val="bg1"/>
                </a:solidFill>
              </a:rPr>
              <a:t>, temp</a:t>
            </a:r>
            <a:endParaRPr lang="nl-BE" sz="2000" kern="0" dirty="0" smtClean="0">
              <a:solidFill>
                <a:schemeClr val="bg1"/>
              </a:solidFill>
            </a:endParaRPr>
          </a:p>
          <a:p>
            <a:r>
              <a:rPr lang="nl-BE" sz="2000" kern="0" dirty="0" err="1" smtClean="0">
                <a:solidFill>
                  <a:schemeClr val="bg1"/>
                </a:solidFill>
              </a:rPr>
              <a:t>Con</a:t>
            </a:r>
            <a:r>
              <a:rPr lang="nl-BE" sz="2000" kern="0" dirty="0" smtClean="0">
                <a:solidFill>
                  <a:schemeClr val="bg1"/>
                </a:solidFill>
              </a:rPr>
              <a:t> :</a:t>
            </a:r>
          </a:p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requires</a:t>
            </a:r>
            <a:r>
              <a:rPr lang="nl-BE" sz="2000" kern="0" dirty="0" smtClean="0">
                <a:solidFill>
                  <a:schemeClr val="bg1"/>
                </a:solidFill>
              </a:rPr>
              <a:t> : </a:t>
            </a:r>
            <a:r>
              <a:rPr lang="nl-BE" sz="2000" kern="0" dirty="0" err="1" smtClean="0">
                <a:solidFill>
                  <a:schemeClr val="bg1"/>
                </a:solidFill>
              </a:rPr>
              <a:t>Wifi</a:t>
            </a:r>
            <a:r>
              <a:rPr lang="nl-BE" sz="2000" kern="0" dirty="0" smtClean="0">
                <a:solidFill>
                  <a:schemeClr val="bg1"/>
                </a:solidFill>
              </a:rPr>
              <a:t> AP</a:t>
            </a:r>
          </a:p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seriel</a:t>
            </a:r>
            <a:r>
              <a:rPr lang="nl-BE" sz="2000" kern="0" dirty="0" smtClean="0">
                <a:solidFill>
                  <a:schemeClr val="bg1"/>
                </a:solidFill>
              </a:rPr>
              <a:t> </a:t>
            </a:r>
            <a:r>
              <a:rPr lang="nl-BE" sz="2000" kern="0" dirty="0" err="1" smtClean="0">
                <a:solidFill>
                  <a:schemeClr val="bg1"/>
                </a:solidFill>
              </a:rPr>
              <a:t>i’f</a:t>
            </a:r>
            <a:r>
              <a:rPr lang="nl-BE" sz="2000" kern="0" dirty="0" smtClean="0">
                <a:solidFill>
                  <a:schemeClr val="bg1"/>
                </a:solidFill>
              </a:rPr>
              <a:t> </a:t>
            </a:r>
            <a:r>
              <a:rPr lang="nl-BE" sz="2000" kern="0" dirty="0" err="1" smtClean="0">
                <a:solidFill>
                  <a:schemeClr val="bg1"/>
                </a:solidFill>
              </a:rPr>
              <a:t>only</a:t>
            </a:r>
            <a:r>
              <a:rPr lang="nl-BE" sz="2000" kern="0" dirty="0" smtClean="0">
                <a:solidFill>
                  <a:schemeClr val="bg1"/>
                </a:solidFill>
              </a:rPr>
              <a:t> </a:t>
            </a:r>
            <a:r>
              <a:rPr lang="nl-BE" sz="2000" kern="0" dirty="0" err="1" smtClean="0">
                <a:solidFill>
                  <a:schemeClr val="bg1"/>
                </a:solidFill>
              </a:rPr>
              <a:t>accessible</a:t>
            </a:r>
            <a:r>
              <a:rPr lang="nl-BE" sz="2000" kern="0" dirty="0" smtClean="0">
                <a:solidFill>
                  <a:schemeClr val="bg1"/>
                </a:solidFill>
              </a:rPr>
              <a:t> </a:t>
            </a:r>
            <a:r>
              <a:rPr lang="nl-BE" sz="2000" kern="0" dirty="0" err="1" smtClean="0">
                <a:solidFill>
                  <a:schemeClr val="bg1"/>
                </a:solidFill>
              </a:rPr>
              <a:t>with</a:t>
            </a:r>
            <a:r>
              <a:rPr lang="nl-BE" sz="2000" kern="0" dirty="0" smtClean="0">
                <a:solidFill>
                  <a:schemeClr val="bg1"/>
                </a:solidFill>
              </a:rPr>
              <a:t> open case. </a:t>
            </a:r>
            <a:r>
              <a:rPr lang="nl-BE" sz="2000" kern="0" dirty="0" err="1" smtClean="0">
                <a:solidFill>
                  <a:schemeClr val="bg1"/>
                </a:solidFill>
              </a:rPr>
              <a:t>Internaly</a:t>
            </a:r>
            <a:r>
              <a:rPr lang="nl-BE" sz="2000" kern="0" dirty="0" smtClean="0">
                <a:solidFill>
                  <a:schemeClr val="bg1"/>
                </a:solidFill>
              </a:rPr>
              <a:t> 220V AC !!</a:t>
            </a:r>
          </a:p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no</a:t>
            </a:r>
            <a:r>
              <a:rPr lang="nl-BE" sz="2000" kern="0" dirty="0" smtClean="0">
                <a:solidFill>
                  <a:schemeClr val="bg1"/>
                </a:solidFill>
              </a:rPr>
              <a:t> ATSHA204 hardware </a:t>
            </a:r>
            <a:r>
              <a:rPr lang="nl-BE" sz="2000" kern="0" dirty="0" err="1" smtClean="0">
                <a:solidFill>
                  <a:schemeClr val="bg1"/>
                </a:solidFill>
              </a:rPr>
              <a:t>signing</a:t>
            </a:r>
            <a:endParaRPr lang="nl-BE" sz="2000" kern="0" dirty="0" smtClean="0">
              <a:solidFill>
                <a:schemeClr val="bg1"/>
              </a:solidFill>
            </a:endParaRPr>
          </a:p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limited</a:t>
            </a:r>
            <a:r>
              <a:rPr lang="nl-BE" sz="2000" kern="0" dirty="0" smtClean="0">
                <a:solidFill>
                  <a:schemeClr val="bg1"/>
                </a:solidFill>
              </a:rPr>
              <a:t> product status : LED = </a:t>
            </a:r>
            <a:r>
              <a:rPr lang="nl-BE" sz="2000" kern="0" dirty="0" err="1" smtClean="0">
                <a:solidFill>
                  <a:schemeClr val="bg1"/>
                </a:solidFill>
              </a:rPr>
              <a:t>only</a:t>
            </a:r>
            <a:r>
              <a:rPr lang="nl-BE" sz="2000" kern="0" dirty="0" smtClean="0">
                <a:solidFill>
                  <a:schemeClr val="bg1"/>
                </a:solidFill>
              </a:rPr>
              <a:t> power status</a:t>
            </a:r>
          </a:p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Only</a:t>
            </a:r>
            <a:r>
              <a:rPr lang="nl-BE" sz="2000" kern="0" dirty="0" smtClean="0">
                <a:solidFill>
                  <a:schemeClr val="bg1"/>
                </a:solidFill>
              </a:rPr>
              <a:t> NTP </a:t>
            </a:r>
            <a:r>
              <a:rPr lang="nl-BE" sz="2000" kern="0" dirty="0" err="1" smtClean="0">
                <a:solidFill>
                  <a:schemeClr val="bg1"/>
                </a:solidFill>
              </a:rPr>
              <a:t>timesync</a:t>
            </a:r>
            <a:endParaRPr lang="nl-BE" sz="2000" kern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87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" dirty="0" smtClean="0">
                <a:solidFill>
                  <a:schemeClr val="bg1"/>
                </a:solidFill>
              </a:rPr>
              <a:t/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>Product PEM2</a:t>
            </a:r>
            <a:br>
              <a:rPr lang="es-ES" dirty="0" smtClean="0">
                <a:solidFill>
                  <a:schemeClr val="bg1"/>
                </a:solidFill>
              </a:rPr>
            </a:br>
            <a:endParaRPr lang="es-ES" sz="1800" dirty="0" smtClean="0">
              <a:solidFill>
                <a:schemeClr val="bg1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nl-BE" sz="2800" i="1" dirty="0" smtClean="0">
              <a:solidFill>
                <a:schemeClr val="bg1"/>
              </a:solidFill>
            </a:endParaRPr>
          </a:p>
          <a:p>
            <a:pPr eaLnBrk="1" hangingPunct="1"/>
            <a:endParaRPr lang="nl-BE" sz="2800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PEM 2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71472" y="114298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no</a:t>
            </a:r>
            <a:r>
              <a:rPr lang="nl-BE" sz="2000" kern="0" dirty="0" smtClean="0">
                <a:solidFill>
                  <a:schemeClr val="bg1"/>
                </a:solidFill>
              </a:rPr>
              <a:t> ATSHA204 hardware </a:t>
            </a:r>
            <a:r>
              <a:rPr lang="nl-BE" sz="2000" kern="0" dirty="0" err="1" smtClean="0">
                <a:solidFill>
                  <a:schemeClr val="bg1"/>
                </a:solidFill>
              </a:rPr>
              <a:t>signing</a:t>
            </a:r>
            <a:endParaRPr lang="nl-BE" sz="2000" kern="0" dirty="0" smtClean="0">
              <a:solidFill>
                <a:schemeClr val="bg1"/>
              </a:solidFill>
            </a:endParaRPr>
          </a:p>
          <a:p>
            <a:pPr lvl="2"/>
            <a:r>
              <a:rPr lang="nl-BE" sz="1600" kern="0" dirty="0" smtClean="0">
                <a:solidFill>
                  <a:srgbClr val="FF0000"/>
                </a:solidFill>
              </a:rPr>
              <a:t>=&gt; </a:t>
            </a:r>
            <a:r>
              <a:rPr lang="nl-BE" sz="1600" kern="0" dirty="0" err="1" smtClean="0">
                <a:solidFill>
                  <a:srgbClr val="FF0000"/>
                </a:solidFill>
              </a:rPr>
              <a:t>add</a:t>
            </a:r>
            <a:r>
              <a:rPr lang="nl-BE" sz="1600" kern="0" dirty="0" smtClean="0">
                <a:solidFill>
                  <a:srgbClr val="FF0000"/>
                </a:solidFill>
              </a:rPr>
              <a:t> i2c ATSHA204</a:t>
            </a:r>
          </a:p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limited</a:t>
            </a:r>
            <a:r>
              <a:rPr lang="nl-BE" sz="2000" kern="0" dirty="0" smtClean="0">
                <a:solidFill>
                  <a:schemeClr val="bg1"/>
                </a:solidFill>
              </a:rPr>
              <a:t> product status : LED = </a:t>
            </a:r>
            <a:r>
              <a:rPr lang="nl-BE" sz="2000" kern="0" dirty="0" err="1" smtClean="0">
                <a:solidFill>
                  <a:schemeClr val="bg1"/>
                </a:solidFill>
              </a:rPr>
              <a:t>only</a:t>
            </a:r>
            <a:r>
              <a:rPr lang="nl-BE" sz="2000" kern="0" dirty="0" smtClean="0">
                <a:solidFill>
                  <a:schemeClr val="bg1"/>
                </a:solidFill>
              </a:rPr>
              <a:t> power status</a:t>
            </a:r>
          </a:p>
          <a:p>
            <a:pPr lvl="2"/>
            <a:r>
              <a:rPr lang="nl-BE" sz="1600" kern="0" dirty="0" smtClean="0">
                <a:solidFill>
                  <a:srgbClr val="FF0000"/>
                </a:solidFill>
              </a:rPr>
              <a:t>=&gt; </a:t>
            </a:r>
            <a:r>
              <a:rPr lang="nl-BE" sz="1600" kern="0" dirty="0" err="1" smtClean="0">
                <a:solidFill>
                  <a:srgbClr val="FF0000"/>
                </a:solidFill>
              </a:rPr>
              <a:t>add</a:t>
            </a:r>
            <a:r>
              <a:rPr lang="nl-BE" sz="1600" kern="0" dirty="0" smtClean="0">
                <a:solidFill>
                  <a:srgbClr val="FF0000"/>
                </a:solidFill>
              </a:rPr>
              <a:t> 0.96” OLED</a:t>
            </a:r>
          </a:p>
          <a:p>
            <a:pPr lvl="1"/>
            <a:r>
              <a:rPr lang="nl-BE" sz="2000" kern="0" dirty="0" err="1" smtClean="0">
                <a:solidFill>
                  <a:schemeClr val="bg1"/>
                </a:solidFill>
              </a:rPr>
              <a:t>Only</a:t>
            </a:r>
            <a:r>
              <a:rPr lang="nl-BE" sz="2000" kern="0" dirty="0" smtClean="0">
                <a:solidFill>
                  <a:schemeClr val="bg1"/>
                </a:solidFill>
              </a:rPr>
              <a:t> NTP </a:t>
            </a:r>
            <a:r>
              <a:rPr lang="nl-BE" sz="2000" kern="0" dirty="0" err="1" smtClean="0">
                <a:solidFill>
                  <a:schemeClr val="bg1"/>
                </a:solidFill>
              </a:rPr>
              <a:t>timesync</a:t>
            </a:r>
            <a:endParaRPr lang="nl-BE" sz="2000" kern="0" dirty="0" smtClean="0">
              <a:solidFill>
                <a:schemeClr val="bg1"/>
              </a:solidFill>
            </a:endParaRPr>
          </a:p>
          <a:p>
            <a:pPr lvl="2"/>
            <a:r>
              <a:rPr lang="nl-BE" sz="1600" kern="0" dirty="0" smtClean="0">
                <a:solidFill>
                  <a:srgbClr val="FF0000"/>
                </a:solidFill>
              </a:rPr>
              <a:t>=&gt; </a:t>
            </a:r>
            <a:r>
              <a:rPr lang="nl-BE" sz="1600" kern="0" dirty="0" err="1" smtClean="0">
                <a:solidFill>
                  <a:srgbClr val="FF0000"/>
                </a:solidFill>
              </a:rPr>
              <a:t>add</a:t>
            </a:r>
            <a:r>
              <a:rPr lang="nl-BE" sz="1600" kern="0" dirty="0" smtClean="0">
                <a:solidFill>
                  <a:srgbClr val="FF0000"/>
                </a:solidFill>
              </a:rPr>
              <a:t> DS3231 RTC</a:t>
            </a:r>
          </a:p>
        </p:txBody>
      </p:sp>
      <p:sp>
        <p:nvSpPr>
          <p:cNvPr id="5" name="Tekstvak 4"/>
          <p:cNvSpPr txBox="1"/>
          <p:nvPr/>
        </p:nvSpPr>
        <p:spPr>
          <a:xfrm rot="19275801">
            <a:off x="4028042" y="4192196"/>
            <a:ext cx="4536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dirty="0" err="1" smtClean="0">
                <a:solidFill>
                  <a:schemeClr val="bg1"/>
                </a:solidFill>
              </a:rPr>
              <a:t>cost</a:t>
            </a:r>
            <a:r>
              <a:rPr lang="nl-BE" sz="4400" dirty="0" smtClean="0">
                <a:solidFill>
                  <a:schemeClr val="bg1"/>
                </a:solidFill>
              </a:rPr>
              <a:t>  : +/- 21€</a:t>
            </a:r>
            <a:endParaRPr lang="nl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87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Wemos &amp; protoshield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err="1" smtClean="0">
                <a:solidFill>
                  <a:schemeClr val="bg1"/>
                </a:solidFill>
              </a:rPr>
              <a:t>Connection</a:t>
            </a:r>
            <a:endParaRPr lang="nl-BE" kern="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nl-BE" kern="0" dirty="0" smtClean="0">
              <a:solidFill>
                <a:schemeClr val="bg1"/>
              </a:solidFill>
            </a:endParaRPr>
          </a:p>
          <a:p>
            <a:endParaRPr lang="nl-BE" kern="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nl-BE" kern="0" dirty="0" smtClean="0">
              <a:solidFill>
                <a:schemeClr val="bg1"/>
              </a:solidFill>
            </a:endParaRPr>
          </a:p>
          <a:p>
            <a:r>
              <a:rPr lang="nl-BE" kern="0" dirty="0" smtClean="0">
                <a:solidFill>
                  <a:schemeClr val="bg1"/>
                </a:solidFill>
              </a:rPr>
              <a:t>Code : </a:t>
            </a:r>
            <a:r>
              <a:rPr lang="nl-BE" sz="2400" kern="0" dirty="0" smtClean="0">
                <a:solidFill>
                  <a:schemeClr val="bg1"/>
                </a:solidFill>
                <a:hlinkClick r:id="rId3"/>
              </a:rPr>
              <a:t>https://github.com/WSNhub/MySensorsGateway</a:t>
            </a:r>
            <a:endParaRPr lang="nl-BE" sz="2400" kern="0" dirty="0" smtClean="0">
              <a:solidFill>
                <a:schemeClr val="bg1"/>
              </a:solidFill>
            </a:endParaRPr>
          </a:p>
          <a:p>
            <a:endParaRPr lang="nl-BE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Tabel 4"/>
          <p:cNvGraphicFramePr>
            <a:graphicFrameLocks noGrp="1"/>
          </p:cNvGraphicFramePr>
          <p:nvPr/>
        </p:nvGraphicFramePr>
        <p:xfrm>
          <a:off x="3929058" y="2143116"/>
          <a:ext cx="1219200" cy="16002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target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Vcc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3v3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CSN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Mosi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Miso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16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Wemos &amp; protoshield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800" kern="0" dirty="0" smtClean="0">
                <a:solidFill>
                  <a:schemeClr val="bg1"/>
                </a:solidFill>
              </a:rPr>
              <a:t>Alie:</a:t>
            </a:r>
          </a:p>
          <a:p>
            <a:pPr lvl="1"/>
            <a:r>
              <a:rPr lang="nl-BE" sz="1800" kern="0" dirty="0">
                <a:solidFill>
                  <a:schemeClr val="bg1"/>
                </a:solidFill>
              </a:rPr>
              <a:t>Wemos : </a:t>
            </a:r>
            <a:endParaRPr lang="nl-BE" sz="1800" kern="0" dirty="0" smtClean="0">
              <a:solidFill>
                <a:schemeClr val="bg1"/>
              </a:solidFill>
            </a:endParaRPr>
          </a:p>
          <a:p>
            <a:pPr lvl="2"/>
            <a:r>
              <a:rPr lang="nl-BE" sz="1800" kern="0" dirty="0" smtClean="0">
                <a:solidFill>
                  <a:schemeClr val="bg1"/>
                </a:solidFill>
                <a:hlinkClick r:id="rId3"/>
              </a:rPr>
              <a:t>http</a:t>
            </a:r>
            <a:r>
              <a:rPr lang="nl-BE" sz="1800" kern="0" dirty="0">
                <a:solidFill>
                  <a:schemeClr val="bg1"/>
                </a:solidFill>
                <a:hlinkClick r:id="rId3"/>
              </a:rPr>
              <a:t>://</a:t>
            </a:r>
            <a:r>
              <a:rPr lang="nl-BE" sz="1800" kern="0" dirty="0" smtClean="0">
                <a:solidFill>
                  <a:schemeClr val="bg1"/>
                </a:solidFill>
                <a:hlinkClick r:id="rId3"/>
              </a:rPr>
              <a:t>nl.aliexpress.com/item/WeMos-D1-WiFi-uno-based-ESP8266-for-arduino-Compatible/32458787267.html</a:t>
            </a:r>
            <a:endParaRPr lang="nl-BE" sz="1800" kern="0" dirty="0" smtClean="0">
              <a:solidFill>
                <a:schemeClr val="bg1"/>
              </a:solidFill>
            </a:endParaRPr>
          </a:p>
          <a:p>
            <a:pPr lvl="1"/>
            <a:r>
              <a:rPr lang="nl-BE" sz="1800" kern="0" dirty="0" smtClean="0">
                <a:solidFill>
                  <a:schemeClr val="bg1"/>
                </a:solidFill>
              </a:rPr>
              <a:t>Shield : “arduino proto shield”</a:t>
            </a:r>
          </a:p>
          <a:p>
            <a:pPr marL="457200" lvl="1" indent="0">
              <a:buNone/>
            </a:pPr>
            <a:endParaRPr lang="nl-BE" sz="1800" kern="0" dirty="0" smtClean="0">
              <a:solidFill>
                <a:schemeClr val="bg1"/>
              </a:solidFill>
            </a:endParaRPr>
          </a:p>
          <a:p>
            <a:r>
              <a:rPr lang="nl-BE" sz="1800" kern="0" dirty="0" smtClean="0">
                <a:solidFill>
                  <a:schemeClr val="bg1"/>
                </a:solidFill>
              </a:rPr>
              <a:t>Ebay:</a:t>
            </a:r>
          </a:p>
          <a:p>
            <a:pPr lvl="1"/>
            <a:r>
              <a:rPr lang="nl-BE" sz="1800" kern="0" dirty="0">
                <a:solidFill>
                  <a:schemeClr val="bg1"/>
                </a:solidFill>
              </a:rPr>
              <a:t>Wemos : </a:t>
            </a:r>
            <a:r>
              <a:rPr lang="nl-BE" sz="1800" kern="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nl-BE" sz="1800" kern="0" dirty="0" smtClean="0">
                <a:solidFill>
                  <a:schemeClr val="bg1"/>
                </a:solidFill>
                <a:hlinkClick r:id="rId4"/>
              </a:rPr>
              <a:t>www.benl.ebay.be/itm/221949739425?clk_rvr_id=977251000263&amp;rmvSB=true</a:t>
            </a:r>
            <a:endParaRPr lang="nl-BE" sz="1800" kern="0" dirty="0" smtClean="0">
              <a:solidFill>
                <a:schemeClr val="bg1"/>
              </a:solidFill>
            </a:endParaRPr>
          </a:p>
          <a:p>
            <a:pPr lvl="1"/>
            <a:r>
              <a:rPr lang="nl-BE" sz="1800" kern="0" dirty="0" smtClean="0">
                <a:solidFill>
                  <a:schemeClr val="bg1"/>
                </a:solidFill>
              </a:rPr>
              <a:t>Shield :</a:t>
            </a:r>
          </a:p>
          <a:p>
            <a:pPr marL="457200" lvl="1" indent="0">
              <a:buNone/>
            </a:pPr>
            <a:r>
              <a:rPr lang="nl-BE" sz="1800" kern="0" dirty="0" smtClean="0">
                <a:solidFill>
                  <a:schemeClr val="bg1"/>
                </a:solidFill>
                <a:hlinkClick r:id="rId5"/>
              </a:rPr>
              <a:t>	http</a:t>
            </a:r>
            <a:r>
              <a:rPr lang="nl-BE" sz="1800" kern="0" dirty="0">
                <a:solidFill>
                  <a:schemeClr val="bg1"/>
                </a:solidFill>
                <a:hlinkClick r:id="rId5"/>
              </a:rPr>
              <a:t>://</a:t>
            </a:r>
            <a:r>
              <a:rPr lang="nl-BE" sz="1800" kern="0" dirty="0" smtClean="0">
                <a:solidFill>
                  <a:schemeClr val="bg1"/>
                </a:solidFill>
                <a:hlinkClick r:id="rId5"/>
              </a:rPr>
              <a:t>www.benl.ebay.be/itm/381382884053?clk_rvr_id=977239437874&amp;rmvSB=true</a:t>
            </a:r>
            <a:endParaRPr lang="nl-BE" sz="1800" kern="0" dirty="0" smtClean="0">
              <a:solidFill>
                <a:schemeClr val="bg1"/>
              </a:solidFill>
            </a:endParaRPr>
          </a:p>
          <a:p>
            <a:pPr lvl="1"/>
            <a:endParaRPr lang="nl-BE" sz="1800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  <a:p>
            <a:endParaRPr lang="nl-BE" kern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54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ESP8266 test board with IO leads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nl-BE" kern="0" dirty="0" smtClean="0"/>
          </a:p>
          <a:p>
            <a:endParaRPr lang="nl-BE" kern="0" dirty="0" smtClean="0"/>
          </a:p>
          <a:p>
            <a:endParaRPr lang="nl-BE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64" y="1418001"/>
            <a:ext cx="6492213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24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ESP8266 test board with IO leads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611560" y="119675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smtClean="0">
                <a:solidFill>
                  <a:schemeClr val="bg1"/>
                </a:solidFill>
              </a:rPr>
              <a:t>Pro 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Easy powering via battery / mobile </a:t>
            </a:r>
            <a:r>
              <a:rPr lang="nl-BE" sz="1400" kern="0" dirty="0" smtClean="0">
                <a:solidFill>
                  <a:schemeClr val="bg1"/>
                </a:solidFill>
              </a:rPr>
              <a:t>(train </a:t>
            </a:r>
            <a:r>
              <a:rPr lang="nl-BE" sz="1400" kern="0" dirty="0" err="1" smtClean="0">
                <a:solidFill>
                  <a:schemeClr val="bg1"/>
                </a:solidFill>
              </a:rPr>
              <a:t>development</a:t>
            </a:r>
            <a:r>
              <a:rPr lang="nl-BE" sz="1400" kern="0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Run/Flash switch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LDR/RGB led (learn ESP, not GW specific)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No soldering</a:t>
            </a:r>
          </a:p>
          <a:p>
            <a:r>
              <a:rPr lang="nl-BE" kern="0" dirty="0" smtClean="0">
                <a:solidFill>
                  <a:schemeClr val="bg1"/>
                </a:solidFill>
              </a:rPr>
              <a:t>Con 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No standard shield form factor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NRF with PA not possible (LDO limited power)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External USB-serial required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SOIC breakout for ATSHA204</a:t>
            </a:r>
          </a:p>
          <a:p>
            <a:pPr lvl="1"/>
            <a:endParaRPr lang="nl-B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19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ESP8266 test board </a:t>
            </a:r>
            <a:r>
              <a:rPr lang="nl-BE" sz="4000" dirty="0" err="1" smtClean="0">
                <a:solidFill>
                  <a:schemeClr val="bg1"/>
                </a:solidFill>
              </a:rPr>
              <a:t>with</a:t>
            </a:r>
            <a:r>
              <a:rPr lang="nl-BE" sz="4000" dirty="0" smtClean="0">
                <a:solidFill>
                  <a:schemeClr val="bg1"/>
                </a:solidFill>
              </a:rPr>
              <a:t> IO </a:t>
            </a:r>
            <a:r>
              <a:rPr lang="nl-BE" sz="4000" dirty="0" err="1" smtClean="0">
                <a:solidFill>
                  <a:schemeClr val="bg1"/>
                </a:solidFill>
              </a:rPr>
              <a:t>leads</a:t>
            </a:r>
            <a:endParaRPr lang="nl-BE" sz="40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539552" y="14199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err="1" smtClean="0">
                <a:solidFill>
                  <a:schemeClr val="bg1"/>
                </a:solidFill>
              </a:rPr>
              <a:t>Connection</a:t>
            </a:r>
            <a:endParaRPr lang="nl-BE" kern="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nl-BE" kern="0" dirty="0" smtClean="0">
              <a:solidFill>
                <a:schemeClr val="bg1"/>
              </a:solidFill>
            </a:endParaRPr>
          </a:p>
          <a:p>
            <a:endParaRPr lang="nl-BE" kern="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nl-BE" kern="0" dirty="0" smtClean="0">
              <a:solidFill>
                <a:schemeClr val="bg1"/>
              </a:solidFill>
            </a:endParaRPr>
          </a:p>
          <a:p>
            <a:r>
              <a:rPr lang="nl-BE" kern="0" dirty="0" smtClean="0">
                <a:solidFill>
                  <a:schemeClr val="bg1"/>
                </a:solidFill>
              </a:rPr>
              <a:t>Code : </a:t>
            </a:r>
            <a:r>
              <a:rPr lang="nl-BE" sz="2400" kern="0" dirty="0" smtClean="0">
                <a:solidFill>
                  <a:schemeClr val="bg1"/>
                </a:solidFill>
                <a:hlinkClick r:id="rId3"/>
              </a:rPr>
              <a:t>https://github.com/WSNhub/MySensorsGateway</a:t>
            </a:r>
            <a:endParaRPr lang="nl-BE" sz="2400" kern="0" dirty="0" smtClean="0">
              <a:solidFill>
                <a:schemeClr val="bg1"/>
              </a:solidFill>
            </a:endParaRPr>
          </a:p>
          <a:p>
            <a:endParaRPr lang="nl-BE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4000496" y="2143116"/>
          <a:ext cx="1219200" cy="16002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nl-BE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target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Vcc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3v3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GPIO2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CSN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GPIO15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GPIO14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Mosi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GPIO13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Miso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GPIO12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16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z="4000" dirty="0" smtClean="0">
                <a:solidFill>
                  <a:schemeClr val="bg1"/>
                </a:solidFill>
              </a:rPr>
              <a:t>ESP8266 test board with IO leads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 bwMode="auto">
          <a:xfrm>
            <a:off x="611560" y="119675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kern="0" dirty="0" smtClean="0">
                <a:solidFill>
                  <a:schemeClr val="bg1"/>
                </a:solidFill>
              </a:rPr>
              <a:t>Alie :</a:t>
            </a: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Board:</a:t>
            </a:r>
            <a:r>
              <a:rPr lang="nl-BE" kern="0" dirty="0">
                <a:solidFill>
                  <a:schemeClr val="bg1"/>
                </a:solidFill>
              </a:rPr>
              <a:t> </a:t>
            </a:r>
            <a:r>
              <a:rPr lang="nl-BE" kern="0" dirty="0" smtClean="0">
                <a:solidFill>
                  <a:schemeClr val="bg1"/>
                </a:solidFill>
                <a:hlinkClick r:id="rId3"/>
              </a:rPr>
              <a:t>http</a:t>
            </a:r>
            <a:r>
              <a:rPr lang="nl-BE" kern="0" dirty="0">
                <a:solidFill>
                  <a:schemeClr val="bg1"/>
                </a:solidFill>
                <a:hlinkClick r:id="rId3"/>
              </a:rPr>
              <a:t>://</a:t>
            </a:r>
            <a:r>
              <a:rPr lang="nl-BE" kern="0" dirty="0" smtClean="0">
                <a:solidFill>
                  <a:schemeClr val="bg1"/>
                </a:solidFill>
                <a:hlinkClick r:id="rId3"/>
              </a:rPr>
              <a:t>nl.aliexpress.com/item/ESP8266-ESP-12E-serial-WIFI-Industrial-stable-version-A-full-test-board-Full-IO-leads/32370570377.html</a:t>
            </a:r>
            <a:endParaRPr lang="nl-BE" kern="0" dirty="0" smtClean="0">
              <a:solidFill>
                <a:schemeClr val="bg1"/>
              </a:solidFill>
            </a:endParaRPr>
          </a:p>
          <a:p>
            <a:pPr lvl="1"/>
            <a:r>
              <a:rPr lang="nl-BE" kern="0" dirty="0" smtClean="0">
                <a:solidFill>
                  <a:schemeClr val="bg1"/>
                </a:solidFill>
              </a:rPr>
              <a:t>USB-serial :</a:t>
            </a: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 smtClean="0">
              <a:solidFill>
                <a:schemeClr val="bg1"/>
              </a:solidFill>
            </a:endParaRPr>
          </a:p>
          <a:p>
            <a:pPr lvl="1"/>
            <a:endParaRPr lang="nl-B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17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12313</TotalTime>
  <Words>647</Words>
  <Application>Microsoft Office PowerPoint</Application>
  <PresentationFormat>Diavoorstelling (4:3)</PresentationFormat>
  <Paragraphs>254</Paragraphs>
  <Slides>32</Slides>
  <Notes>32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3" baseType="lpstr">
      <vt:lpstr>Diseño predeterminado</vt:lpstr>
      <vt:lpstr>WSN@work  MQTT client Gateway :  from prototyping to product  Peter Van Aken/Alain Maes</vt:lpstr>
      <vt:lpstr>Wemos &amp; protoshield</vt:lpstr>
      <vt:lpstr>Wemos &amp; protoshield</vt:lpstr>
      <vt:lpstr>Wemos &amp; protoshield</vt:lpstr>
      <vt:lpstr>Wemos &amp; protoshield</vt:lpstr>
      <vt:lpstr>ESP8266 test board with IO leads</vt:lpstr>
      <vt:lpstr>ESP8266 test board with IO leads</vt:lpstr>
      <vt:lpstr>ESP8266 test board with IO leads</vt:lpstr>
      <vt:lpstr>ESP8266 test board with IO leads</vt:lpstr>
      <vt:lpstr>NodeMCU</vt:lpstr>
      <vt:lpstr>NodeMCU</vt:lpstr>
      <vt:lpstr>NodeMCU</vt:lpstr>
      <vt:lpstr>NodeMCU</vt:lpstr>
      <vt:lpstr>Full breadboard</vt:lpstr>
      <vt:lpstr>Full breadboard</vt:lpstr>
      <vt:lpstr>Full breadboard</vt:lpstr>
      <vt:lpstr>Full breadboard</vt:lpstr>
      <vt:lpstr>Arduino UNO / Ethernet shield</vt:lpstr>
      <vt:lpstr>Arduino UNO / Ethernet shield</vt:lpstr>
      <vt:lpstr>Arduino UNO / Ethernet shield</vt:lpstr>
      <vt:lpstr>Product : PEM1 </vt:lpstr>
      <vt:lpstr>PEM 1 : assembly</vt:lpstr>
      <vt:lpstr>PEM 1 : assembly</vt:lpstr>
      <vt:lpstr>PEM 1 : assembly</vt:lpstr>
      <vt:lpstr>PEM 1 : assembly</vt:lpstr>
      <vt:lpstr>PEM 1 : assembly</vt:lpstr>
      <vt:lpstr>PEM 1 : assembly</vt:lpstr>
      <vt:lpstr>PEM 1 : assembly</vt:lpstr>
      <vt:lpstr>PEM 1 : assembly</vt:lpstr>
      <vt:lpstr>PEM 1</vt:lpstr>
      <vt:lpstr> Product PEM2 </vt:lpstr>
      <vt:lpstr>PEM 2</vt:lpstr>
    </vt:vector>
  </TitlesOfParts>
  <Company>Siracusa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Mariajose</dc:creator>
  <cp:lastModifiedBy>papa</cp:lastModifiedBy>
  <cp:revision>651</cp:revision>
  <dcterms:created xsi:type="dcterms:W3CDTF">2008-10-22T02:47:14Z</dcterms:created>
  <dcterms:modified xsi:type="dcterms:W3CDTF">2016-02-14T15:07:51Z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1449873990</vt:i4>
  </property>
  <property fmtid="{D5CDD505-2E9C-101B-9397-08002B2CF9AE}" pid="3" name="_NewReviewCycle">
    <vt:lpwstr/>
  </property>
  <property fmtid="{D5CDD505-2E9C-101B-9397-08002B2CF9AE}" pid="4" name="_EmailSubject">
    <vt:lpwstr>DCF 77 presentatie voor school</vt:lpwstr>
  </property>
  <property fmtid="{D5CDD505-2E9C-101B-9397-08002B2CF9AE}" pid="5" name="_AuthorEmail">
    <vt:lpwstr>peter.van_aken@alcatel-lucent.com</vt:lpwstr>
  </property>
  <property fmtid="{D5CDD505-2E9C-101B-9397-08002B2CF9AE}" pid="6" name="_AuthorEmailDisplayName">
    <vt:lpwstr>Van Aken, Peter (Peter)</vt:lpwstr>
  </property>
</Properties>
</file>